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8"/>
  </p:notesMasterIdLst>
  <p:sldIdLst>
    <p:sldId id="257" r:id="rId2"/>
    <p:sldId id="256" r:id="rId3"/>
    <p:sldId id="259" r:id="rId4"/>
    <p:sldId id="306" r:id="rId5"/>
    <p:sldId id="307" r:id="rId6"/>
    <p:sldId id="308" r:id="rId7"/>
    <p:sldId id="309" r:id="rId8"/>
    <p:sldId id="311" r:id="rId9"/>
    <p:sldId id="310" r:id="rId10"/>
    <p:sldId id="366" r:id="rId11"/>
    <p:sldId id="313" r:id="rId12"/>
    <p:sldId id="314" r:id="rId13"/>
    <p:sldId id="315" r:id="rId14"/>
    <p:sldId id="369" r:id="rId15"/>
    <p:sldId id="370" r:id="rId16"/>
    <p:sldId id="371" r:id="rId17"/>
    <p:sldId id="372" r:id="rId18"/>
    <p:sldId id="316" r:id="rId19"/>
    <p:sldId id="317" r:id="rId20"/>
    <p:sldId id="319" r:id="rId21"/>
    <p:sldId id="320" r:id="rId22"/>
    <p:sldId id="321" r:id="rId23"/>
    <p:sldId id="322" r:id="rId24"/>
    <p:sldId id="365" r:id="rId25"/>
    <p:sldId id="323" r:id="rId26"/>
    <p:sldId id="337" r:id="rId27"/>
    <p:sldId id="325" r:id="rId28"/>
    <p:sldId id="367" r:id="rId29"/>
    <p:sldId id="327" r:id="rId30"/>
    <p:sldId id="328" r:id="rId31"/>
    <p:sldId id="330" r:id="rId32"/>
    <p:sldId id="331" r:id="rId33"/>
    <p:sldId id="332" r:id="rId34"/>
    <p:sldId id="333" r:id="rId35"/>
    <p:sldId id="377" r:id="rId36"/>
    <p:sldId id="378" r:id="rId37"/>
    <p:sldId id="376" r:id="rId38"/>
    <p:sldId id="379" r:id="rId39"/>
    <p:sldId id="380" r:id="rId40"/>
    <p:sldId id="381" r:id="rId41"/>
    <p:sldId id="334" r:id="rId42"/>
    <p:sldId id="360" r:id="rId43"/>
    <p:sldId id="374" r:id="rId44"/>
    <p:sldId id="382" r:id="rId45"/>
    <p:sldId id="361" r:id="rId46"/>
    <p:sldId id="362" r:id="rId47"/>
    <p:sldId id="363" r:id="rId48"/>
    <p:sldId id="373" r:id="rId49"/>
    <p:sldId id="364" r:id="rId50"/>
    <p:sldId id="340" r:id="rId51"/>
    <p:sldId id="341" r:id="rId52"/>
    <p:sldId id="342" r:id="rId53"/>
    <p:sldId id="343" r:id="rId54"/>
    <p:sldId id="344" r:id="rId55"/>
    <p:sldId id="383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5" r:id="rId65"/>
    <p:sldId id="356" r:id="rId66"/>
    <p:sldId id="35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20E"/>
    <a:srgbClr val="02024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22" autoAdjust="0"/>
  </p:normalViewPr>
  <p:slideViewPr>
    <p:cSldViewPr>
      <p:cViewPr varScale="1">
        <p:scale>
          <a:sx n="66" d="100"/>
          <a:sy n="66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2B492-3763-408B-A91B-E31ED7D5ADF7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C8868-B182-4ECC-8E31-6553E9BE8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6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5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8868-B182-4ECC-8E31-6553E9BE81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FD439D-E1B8-4B1B-8DF2-B9BDD8B9503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0800B7-2B4E-4500-B82E-9649D8726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_YLjIvJXh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yOGoKCK17a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Kyjov71DHU" TargetMode="External"/><Relationship Id="rId3" Type="http://schemas.openxmlformats.org/officeDocument/2006/relationships/hyperlink" Target="http://quatr.us/geology/earthquakes/" TargetMode="External"/><Relationship Id="rId7" Type="http://schemas.openxmlformats.org/officeDocument/2006/relationships/hyperlink" Target="http://quatr.us/biology/animals/chordates/frogs/" TargetMode="External"/><Relationship Id="rId2" Type="http://schemas.openxmlformats.org/officeDocument/2006/relationships/hyperlink" Target="http://quatr.us/china/environmen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quatr.us/crafts/china/dragon.htm" TargetMode="External"/><Relationship Id="rId5" Type="http://schemas.openxmlformats.org/officeDocument/2006/relationships/hyperlink" Target="http://quatr.us/arts/bronze.htm" TargetMode="External"/><Relationship Id="rId10" Type="http://schemas.openxmlformats.org/officeDocument/2006/relationships/image" Target="../media/image42.jpeg"/><Relationship Id="rId4" Type="http://schemas.openxmlformats.org/officeDocument/2006/relationships/hyperlink" Target="http://quatr.us/china/history/han.htm" TargetMode="External"/><Relationship Id="rId9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HL3KGK5eqa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RJCidfj-x9M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kMLYUyUZ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20244"/>
                </a:solidFill>
              </a:rPr>
              <a:t>Earthquakes and the Earth’s Interior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72" y="1527175"/>
            <a:ext cx="6098544" cy="4572000"/>
          </a:xfrm>
        </p:spPr>
      </p:pic>
    </p:spTree>
    <p:extLst>
      <p:ext uri="{BB962C8B-B14F-4D97-AF65-F5344CB8AC3E}">
        <p14:creationId xmlns:p14="http://schemas.microsoft.com/office/powerpoint/2010/main" val="15712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7325" y="3447073"/>
            <a:ext cx="3969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r>
              <a:rPr lang="en-US" sz="54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.1 </a:t>
            </a:r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Notes</a:t>
            </a:r>
            <a:endParaRPr lang="en-US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20244"/>
                </a:solidFill>
              </a:rPr>
              <a:t>Earth Science – Chapter 8.1</a:t>
            </a:r>
          </a:p>
        </p:txBody>
      </p:sp>
    </p:spTree>
    <p:extLst>
      <p:ext uri="{BB962C8B-B14F-4D97-AF65-F5344CB8AC3E}">
        <p14:creationId xmlns:p14="http://schemas.microsoft.com/office/powerpoint/2010/main" val="38175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Earthquakes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Each year, more than 30,000 earthquakes occur worldwide that are strong enough to be felt.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earthquakes are minor tremors, and about 75/year are considered major earthquakes.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94563"/>
            <a:ext cx="4038600" cy="2835612"/>
          </a:xfrm>
        </p:spPr>
      </p:pic>
    </p:spTree>
    <p:extLst>
      <p:ext uri="{BB962C8B-B14F-4D97-AF65-F5344CB8AC3E}">
        <p14:creationId xmlns:p14="http://schemas.microsoft.com/office/powerpoint/2010/main" val="11865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Earthquakes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Earthquakes</a:t>
            </a:r>
            <a:r>
              <a:rPr lang="en-US" dirty="0"/>
              <a:t> – the vibration of the Earth produced by the rapid release of energy 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point within (inside) the Earth where the earthquake starts is called the FOCUS.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EPICENTER is the location on the surface directly above the focus.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2883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Earthquakes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Earthquakes are usually associated with large fractures in the earth’s crust and mantle called FAULTS.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u="sng" dirty="0"/>
              <a:t>Faults</a:t>
            </a:r>
            <a:r>
              <a:rPr lang="en-US" dirty="0"/>
              <a:t> – fractures in the earth where movement has occurred.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82306"/>
            <a:ext cx="4038600" cy="4260126"/>
          </a:xfrm>
        </p:spPr>
      </p:pic>
    </p:spTree>
    <p:extLst>
      <p:ext uri="{BB962C8B-B14F-4D97-AF65-F5344CB8AC3E}">
        <p14:creationId xmlns:p14="http://schemas.microsoft.com/office/powerpoint/2010/main" val="8332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3 Types of Faults</a:t>
            </a:r>
          </a:p>
        </p:txBody>
      </p:sp>
      <p:pic>
        <p:nvPicPr>
          <p:cNvPr id="1026" name="Picture 2" descr="http://www.livescience.com/images/i/000/053/361/original/fault-types.jpg?1370030748?interpolation=lanczos-none&amp;downsize=*:1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13" y="1676399"/>
            <a:ext cx="6690967" cy="46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r>
              <a:rPr lang="en-US" dirty="0"/>
              <a:t>Strike-slip fault</a:t>
            </a:r>
          </a:p>
          <a:p>
            <a:pPr marL="0" indent="0">
              <a:buNone/>
            </a:pPr>
            <a:r>
              <a:rPr lang="en-US" dirty="0"/>
              <a:t>rock strata are displaced mainly in a horizontal direction, parallel to the line of the fault. </a:t>
            </a:r>
          </a:p>
          <a:p>
            <a:r>
              <a:rPr lang="en-US" b="1" i="1" dirty="0"/>
              <a:t>Shear Stress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152" y="3810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3 Types of Faults</a:t>
            </a:r>
            <a:endParaRPr lang="en-US" dirty="0"/>
          </a:p>
        </p:txBody>
      </p:sp>
      <p:pic>
        <p:nvPicPr>
          <p:cNvPr id="4098" name="Picture 2" descr="Image result for strike slip 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10" y="1789315"/>
            <a:ext cx="2831474" cy="17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trike slip f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01" y="3800936"/>
            <a:ext cx="3347935" cy="2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trike slip fa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5" y="3962400"/>
            <a:ext cx="3910307" cy="209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Normal Fault</a:t>
            </a:r>
          </a:p>
          <a:p>
            <a:pPr marL="0" indent="0">
              <a:buNone/>
            </a:pPr>
            <a:r>
              <a:rPr lang="en-US" dirty="0"/>
              <a:t>hanging wall has moved downward relative to the footwall.</a:t>
            </a:r>
          </a:p>
          <a:p>
            <a:r>
              <a:rPr lang="en-US" b="1" i="1" dirty="0"/>
              <a:t>Tensional Stress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/>
              <a:t> 3 Types of Faults</a:t>
            </a:r>
          </a:p>
        </p:txBody>
      </p:sp>
      <p:pic>
        <p:nvPicPr>
          <p:cNvPr id="3074" name="Picture 2" descr="Image result for normal 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29648"/>
            <a:ext cx="3471802" cy="25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ormal f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66299"/>
            <a:ext cx="3171825" cy="20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68" y="3913303"/>
            <a:ext cx="3168339" cy="23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52900" cy="4681728"/>
          </a:xfrm>
        </p:spPr>
        <p:txBody>
          <a:bodyPr/>
          <a:lstStyle/>
          <a:p>
            <a:r>
              <a:rPr lang="en-US" dirty="0"/>
              <a:t>Reverse Fault</a:t>
            </a:r>
          </a:p>
          <a:p>
            <a:pPr marL="0" indent="0">
              <a:buNone/>
            </a:pPr>
            <a:r>
              <a:rPr lang="en-US" dirty="0"/>
              <a:t>hanging wall rises relative to the footwall</a:t>
            </a:r>
          </a:p>
          <a:p>
            <a:r>
              <a:rPr lang="en-US" b="1" i="1" dirty="0"/>
              <a:t>Compressional Stress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/>
              <a:t> 3 Types of Faults</a:t>
            </a:r>
          </a:p>
        </p:txBody>
      </p:sp>
      <p:pic>
        <p:nvPicPr>
          <p:cNvPr id="2050" name="Picture 2" descr="Image result for reverse 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" y="3712464"/>
            <a:ext cx="4267200" cy="19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verse f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5313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everse fa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01235"/>
            <a:ext cx="2790825" cy="18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Elastic Rebound Hypothesis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springing back of the rock into its original form is called “elastic rebound”</a:t>
            </a:r>
          </a:p>
          <a:p>
            <a:r>
              <a:rPr lang="en-US" dirty="0"/>
              <a:t>Rocks are deformed, then break, releasing stored energy.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49" y="2480870"/>
            <a:ext cx="4035902" cy="24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5868662"/>
            <a:ext cx="560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https://www.youtube.com/watch?v=_YLjIvJXhpg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62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Earthquakes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Aftershocks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smaller earthquakes after the main earthquake.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Foreshocks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small earthquakes that often come before a major earthquake.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97" y="2616942"/>
            <a:ext cx="4587203" cy="2488458"/>
          </a:xfrm>
        </p:spPr>
      </p:pic>
    </p:spTree>
    <p:extLst>
      <p:ext uri="{BB962C8B-B14F-4D97-AF65-F5344CB8AC3E}">
        <p14:creationId xmlns:p14="http://schemas.microsoft.com/office/powerpoint/2010/main" val="10700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20244"/>
                </a:solidFill>
              </a:rPr>
              <a:t>Earth Science – Chapter 8.1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5994" y="3447073"/>
            <a:ext cx="6672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r>
              <a:rPr lang="en-US" sz="54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.1 Vocabulary</a:t>
            </a:r>
          </a:p>
        </p:txBody>
      </p:sp>
    </p:spTree>
    <p:extLst>
      <p:ext uri="{BB962C8B-B14F-4D97-AF65-F5344CB8AC3E}">
        <p14:creationId xmlns:p14="http://schemas.microsoft.com/office/powerpoint/2010/main" val="7664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20244"/>
                </a:solidFill>
              </a:rPr>
              <a:t>Earth Science – Chapter 8.2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8706" y="3447073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r>
              <a:rPr lang="en-US" sz="54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.2 Vocabulary</a:t>
            </a:r>
          </a:p>
        </p:txBody>
      </p:sp>
    </p:spTree>
    <p:extLst>
      <p:ext uri="{BB962C8B-B14F-4D97-AF65-F5344CB8AC3E}">
        <p14:creationId xmlns:p14="http://schemas.microsoft.com/office/powerpoint/2010/main" val="25454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seismograph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instrument that records earthquake waves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29148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seismogram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record made by a seismograph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6122"/>
            <a:ext cx="4038600" cy="2772494"/>
          </a:xfrm>
        </p:spPr>
      </p:pic>
    </p:spTree>
    <p:extLst>
      <p:ext uri="{BB962C8B-B14F-4D97-AF65-F5344CB8AC3E}">
        <p14:creationId xmlns:p14="http://schemas.microsoft.com/office/powerpoint/2010/main" val="1331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Seismic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Wave motions produced by earthquakes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69294"/>
            <a:ext cx="4172450" cy="420290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62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Waves that travel through the surface of the Earth</a:t>
            </a:r>
          </a:p>
        </p:txBody>
      </p:sp>
      <p:pic>
        <p:nvPicPr>
          <p:cNvPr id="1026" name="Picture 2" descr="Image result for body wav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74575"/>
            <a:ext cx="4038600" cy="30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Earthquake wave that </a:t>
            </a:r>
            <a:r>
              <a:rPr lang="en-US" u="sng" dirty="0"/>
              <a:t>pushes and pulls </a:t>
            </a:r>
            <a:r>
              <a:rPr lang="en-US" dirty="0"/>
              <a:t>rocks in the direction of the wave, also known as a compression wave.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u="sng" dirty="0"/>
              <a:t>Through solids and liquids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172450" cy="420290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5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seismic wave that shakes particles </a:t>
            </a:r>
            <a:r>
              <a:rPr lang="en-US" u="sng" dirty="0"/>
              <a:t>perpendicular</a:t>
            </a:r>
            <a:r>
              <a:rPr lang="en-US" dirty="0"/>
              <a:t> to the direction the wave is traveling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u="sng" dirty="0"/>
              <a:t>Only through solids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172450" cy="420290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20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Surface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52" y="1589389"/>
            <a:ext cx="4038600" cy="4681728"/>
          </a:xfrm>
        </p:spPr>
        <p:txBody>
          <a:bodyPr/>
          <a:lstStyle/>
          <a:p>
            <a:r>
              <a:rPr lang="en-US" dirty="0"/>
              <a:t>Slowest of the waves  moves up and down and side to side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u="sng" dirty="0"/>
              <a:t>Most destructive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83" y="2133600"/>
            <a:ext cx="4188069" cy="29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37" y="3447073"/>
            <a:ext cx="4063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r>
              <a:rPr lang="en-US" sz="54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.2 </a:t>
            </a:r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Notes</a:t>
            </a:r>
            <a:endParaRPr lang="en-US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20244"/>
                </a:solidFill>
              </a:rPr>
              <a:t>Earth Science – Chapter 8.2</a:t>
            </a:r>
          </a:p>
        </p:txBody>
      </p:sp>
    </p:spTree>
    <p:extLst>
      <p:ext uri="{BB962C8B-B14F-4D97-AF65-F5344CB8AC3E}">
        <p14:creationId xmlns:p14="http://schemas.microsoft.com/office/powerpoint/2010/main" val="23877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Earthquakes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The study of earthquake waves, or seismology, dates back almost 2000 years.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Seismographs</a:t>
            </a:r>
            <a:r>
              <a:rPr lang="en-US" dirty="0"/>
              <a:t> – instruments that record earthquake waves.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Seismogram</a:t>
            </a:r>
            <a:r>
              <a:rPr lang="en-US" dirty="0"/>
              <a:t> – modern seismographs that amplify and electronically record ground motion.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8307"/>
            <a:ext cx="4038600" cy="2768123"/>
          </a:xfrm>
        </p:spPr>
      </p:pic>
    </p:spTree>
    <p:extLst>
      <p:ext uri="{BB962C8B-B14F-4D97-AF65-F5344CB8AC3E}">
        <p14:creationId xmlns:p14="http://schemas.microsoft.com/office/powerpoint/2010/main" val="15265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vibration of the Earth produced by the rapid release of energy.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1650"/>
            <a:ext cx="4038600" cy="3161438"/>
          </a:xfrm>
        </p:spPr>
      </p:pic>
    </p:spTree>
    <p:extLst>
      <p:ext uri="{BB962C8B-B14F-4D97-AF65-F5344CB8AC3E}">
        <p14:creationId xmlns:p14="http://schemas.microsoft.com/office/powerpoint/2010/main" val="1901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Earthquake Waves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energy from an earthquake spreads outward as waves in all directions from the focus.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Seismograms show that two main types of seismic waves are produced by an earthquake – surface waves and body waves.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75" y="2514600"/>
            <a:ext cx="4147713" cy="2362200"/>
          </a:xfrm>
        </p:spPr>
      </p:pic>
      <p:sp>
        <p:nvSpPr>
          <p:cNvPr id="6" name="Rectangle 5"/>
          <p:cNvSpPr/>
          <p:nvPr/>
        </p:nvSpPr>
        <p:spPr>
          <a:xfrm>
            <a:off x="1600200" y="5868662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https://www.youtube.com/watch?v=yOGoKCK17a4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8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Earthquake Waves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Body Waves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2060"/>
                </a:solidFill>
              </a:rPr>
              <a:t>Waves that travel through the Earth’s interior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u="sng" dirty="0"/>
              <a:t>P waves</a:t>
            </a:r>
            <a:r>
              <a:rPr lang="en-US" dirty="0"/>
              <a:t> – “push – pull” waves. The push (compress) and pull (expand) rocks in the direction the waves travel.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2"/>
            <a:r>
              <a:rPr lang="en-US" u="sng" dirty="0"/>
              <a:t>S waves</a:t>
            </a:r>
            <a:r>
              <a:rPr lang="en-US" dirty="0"/>
              <a:t> – shake the particles at right angles to the direction of travel.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4235054" cy="2823369"/>
          </a:xfrm>
        </p:spPr>
      </p:pic>
    </p:spTree>
    <p:extLst>
      <p:ext uri="{BB962C8B-B14F-4D97-AF65-F5344CB8AC3E}">
        <p14:creationId xmlns:p14="http://schemas.microsoft.com/office/powerpoint/2010/main" val="15985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Earthquake Waves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seismogram shows all three types of seismic waves – surface waves, P waves, and S waves.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4183731" cy="2167934"/>
          </a:xfrm>
        </p:spPr>
      </p:pic>
    </p:spTree>
    <p:extLst>
      <p:ext uri="{BB962C8B-B14F-4D97-AF65-F5344CB8AC3E}">
        <p14:creationId xmlns:p14="http://schemas.microsoft.com/office/powerpoint/2010/main" val="1039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Locating an Earthquake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difference in velocities of P and S waves provides a way to locate the epicenter.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235994"/>
            <a:ext cx="3838575" cy="2952750"/>
          </a:xfrm>
        </p:spPr>
      </p:pic>
    </p:spTree>
    <p:extLst>
      <p:ext uri="{BB962C8B-B14F-4D97-AF65-F5344CB8AC3E}">
        <p14:creationId xmlns:p14="http://schemas.microsoft.com/office/powerpoint/2010/main" val="3425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Locating an Earthquake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winning car is always faster than the losing car. The P wave always wins the race, arriving ahead of the S wave. The longer the race, the greater the difference in arrival times of the P and S waves at the finish line (seismic station). The greater the interval measured on a seismogram between the arrival of the first P wave and the first S wave, the greater the distance to the earthquake source.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48" y="1828800"/>
            <a:ext cx="4819252" cy="2768753"/>
          </a:xfrm>
        </p:spPr>
      </p:pic>
    </p:spTree>
    <p:extLst>
      <p:ext uri="{BB962C8B-B14F-4D97-AF65-F5344CB8AC3E}">
        <p14:creationId xmlns:p14="http://schemas.microsoft.com/office/powerpoint/2010/main" val="37573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Earthquake Quiz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7592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2015" y="1006590"/>
            <a:ext cx="754185" cy="686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5603" y="112283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7375901" y="2574207"/>
            <a:ext cx="640597" cy="474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599" y="2443481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166" y="1634414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Letter </a:t>
            </a:r>
            <a:r>
              <a:rPr lang="en-US" sz="2800" b="1" dirty="0"/>
              <a:t>A</a:t>
            </a:r>
            <a:r>
              <a:rPr lang="en-US" sz="2800" dirty="0"/>
              <a:t> represents the (focus or epicenter)?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166" y="2574207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Letter </a:t>
            </a:r>
            <a:r>
              <a:rPr lang="en-US" sz="2800" b="1" dirty="0"/>
              <a:t>B</a:t>
            </a:r>
            <a:r>
              <a:rPr lang="en-US" sz="2800" dirty="0"/>
              <a:t> represents the (focus or epicenter)?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752" y="4134963"/>
            <a:ext cx="6099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Small earthquakes that occur after a main earthquake and are often the most destructive part of an earthquake are called _______.</a:t>
            </a:r>
          </a:p>
        </p:txBody>
      </p:sp>
    </p:spTree>
    <p:extLst>
      <p:ext uri="{BB962C8B-B14F-4D97-AF65-F5344CB8AC3E}">
        <p14:creationId xmlns:p14="http://schemas.microsoft.com/office/powerpoint/2010/main" val="16659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Earthquake 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76" y="987552"/>
            <a:ext cx="815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Seismic body waves that can travel through both liquids and solids are called _______ waves.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76" y="1992525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List in order the arrival of the three types of seismic waves at a seismograph station.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776" y="2946632"/>
            <a:ext cx="804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How many seismograph stations are required to locate the epicenter of an earthquake?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" y="3997771"/>
            <a:ext cx="8342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When rocks are deformed, they break, releasing the stored energy, which in-turn causes and earthquake.  This process is known as the _________ rebound hypothesis </a:t>
            </a:r>
          </a:p>
        </p:txBody>
      </p:sp>
    </p:spTree>
    <p:extLst>
      <p:ext uri="{BB962C8B-B14F-4D97-AF65-F5344CB8AC3E}">
        <p14:creationId xmlns:p14="http://schemas.microsoft.com/office/powerpoint/2010/main" val="7592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3 types of fau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70" y="1676400"/>
            <a:ext cx="7868684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804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Label the three fault types and indicate what kind of stress is involved in each 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085" y="5091112"/>
            <a:ext cx="804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Fault types: strike-slip, reverse, normal</a:t>
            </a:r>
          </a:p>
          <a:p>
            <a:r>
              <a:rPr lang="en-US" sz="2800" dirty="0"/>
              <a:t>Stress types: compressional, sheer, tensional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4419600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449740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A.                        B.                          C. </a:t>
            </a:r>
          </a:p>
        </p:txBody>
      </p:sp>
    </p:spTree>
    <p:extLst>
      <p:ext uri="{BB962C8B-B14F-4D97-AF65-F5344CB8AC3E}">
        <p14:creationId xmlns:p14="http://schemas.microsoft.com/office/powerpoint/2010/main" val="3552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Earthquake Quiz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7592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2015" y="1006590"/>
            <a:ext cx="754185" cy="686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5603" y="112283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7375901" y="2574207"/>
            <a:ext cx="640597" cy="474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599" y="2443481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166" y="1634414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Letter </a:t>
            </a:r>
            <a:r>
              <a:rPr lang="en-US" sz="2800" b="1" dirty="0"/>
              <a:t>A</a:t>
            </a:r>
            <a:r>
              <a:rPr lang="en-US" sz="2800" dirty="0"/>
              <a:t> represents the (focus or epicenter)?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166" y="2574207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Letter </a:t>
            </a:r>
            <a:r>
              <a:rPr lang="en-US" sz="2800" b="1" dirty="0"/>
              <a:t>B</a:t>
            </a:r>
            <a:r>
              <a:rPr lang="en-US" sz="2800" dirty="0"/>
              <a:t> represents the (focus or epicenter)?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752" y="4134963"/>
            <a:ext cx="6099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Small earthquakes that occur after a main earthquake and are often the most destructive part of an earthquake are called _</a:t>
            </a:r>
            <a:r>
              <a:rPr lang="en-US" sz="2800" dirty="0">
                <a:solidFill>
                  <a:srgbClr val="FF0000"/>
                </a:solidFill>
              </a:rPr>
              <a:t>aftershocks</a:t>
            </a:r>
            <a:r>
              <a:rPr lang="en-US" sz="2800" dirty="0"/>
              <a:t>_.</a:t>
            </a:r>
          </a:p>
        </p:txBody>
      </p:sp>
      <p:sp>
        <p:nvSpPr>
          <p:cNvPr id="12" name="Oval 11"/>
          <p:cNvSpPr/>
          <p:nvPr/>
        </p:nvSpPr>
        <p:spPr>
          <a:xfrm>
            <a:off x="2168101" y="2133600"/>
            <a:ext cx="1676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0936" y="3048000"/>
            <a:ext cx="1676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Earthquake 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76" y="987552"/>
            <a:ext cx="815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Seismic body waves that can travel through both liquids and solids are called __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_ waves.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76" y="1992525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List in order the arrival of the three types of seismic waves at a seismograph station.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P-waves, S-waves, Surface waves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776" y="3389293"/>
            <a:ext cx="804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How many seismograph stations are required to locate the epicenter of an earthquake?   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3776" y="4356318"/>
            <a:ext cx="8342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When rocks are deformed, they break, releasing the stored energy, which in-turn causes and earthquake.  This process is known as the __</a:t>
            </a:r>
            <a:r>
              <a:rPr lang="en-US" sz="2800" dirty="0">
                <a:solidFill>
                  <a:srgbClr val="FF0000"/>
                </a:solidFill>
              </a:rPr>
              <a:t>elastic</a:t>
            </a:r>
            <a:r>
              <a:rPr lang="en-US" sz="2800" dirty="0"/>
              <a:t>_ rebound hypothesis </a:t>
            </a:r>
          </a:p>
        </p:txBody>
      </p:sp>
    </p:spTree>
    <p:extLst>
      <p:ext uri="{BB962C8B-B14F-4D97-AF65-F5344CB8AC3E}">
        <p14:creationId xmlns:p14="http://schemas.microsoft.com/office/powerpoint/2010/main" val="25489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point within the Earth where the earthquake starts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8026"/>
            <a:ext cx="4114800" cy="3758283"/>
          </a:xfrm>
        </p:spPr>
      </p:pic>
    </p:spTree>
    <p:extLst>
      <p:ext uri="{BB962C8B-B14F-4D97-AF65-F5344CB8AC3E}">
        <p14:creationId xmlns:p14="http://schemas.microsoft.com/office/powerpoint/2010/main" val="27421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3 types of fau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70" y="1676400"/>
            <a:ext cx="7868684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804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Label the three fault types and indicate what kind of stress is involved in each 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85" y="5112603"/>
            <a:ext cx="363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Reverse fault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Compressional stress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4419600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449740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A.                        B.                          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7442" y="5105400"/>
            <a:ext cx="363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Normal fault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Tensional 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5129627"/>
            <a:ext cx="363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Strike-slip fault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Sheer stress</a:t>
            </a:r>
          </a:p>
        </p:txBody>
      </p:sp>
    </p:spTree>
    <p:extLst>
      <p:ext uri="{BB962C8B-B14F-4D97-AF65-F5344CB8AC3E}">
        <p14:creationId xmlns:p14="http://schemas.microsoft.com/office/powerpoint/2010/main" val="17301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Locating an Earthquake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Travel-time graphs from three or more seismographs can be used to find the exact location of an earthquake epicenter.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06513"/>
            <a:ext cx="4038600" cy="3811712"/>
          </a:xfrm>
        </p:spPr>
      </p:pic>
    </p:spTree>
    <p:extLst>
      <p:ext uri="{BB962C8B-B14F-4D97-AF65-F5344CB8AC3E}">
        <p14:creationId xmlns:p14="http://schemas.microsoft.com/office/powerpoint/2010/main" val="29884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Locating an Earthquake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Earthquake Zones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2060"/>
                </a:solidFill>
              </a:rPr>
              <a:t>95% of the major earthquakes occur in a few narrow zones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u="sng" dirty="0" err="1">
                <a:solidFill>
                  <a:srgbClr val="002060"/>
                </a:solidFill>
              </a:rPr>
              <a:t>circum</a:t>
            </a:r>
            <a:r>
              <a:rPr lang="en-US" u="sng" dirty="0">
                <a:solidFill>
                  <a:srgbClr val="002060"/>
                </a:solidFill>
              </a:rPr>
              <a:t>-Pacific belt</a:t>
            </a:r>
            <a:r>
              <a:rPr lang="en-US" dirty="0">
                <a:solidFill>
                  <a:srgbClr val="002060"/>
                </a:solidFill>
              </a:rPr>
              <a:t>: Japan, Philippines, Chile, and Alaska’s Aleutian Islands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u="sng" dirty="0">
                <a:solidFill>
                  <a:srgbClr val="002060"/>
                </a:solidFill>
              </a:rPr>
              <a:t>Mediterranean – Asian belt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59124"/>
            <a:ext cx="4038600" cy="2306489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39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ircum pacific be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41275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638800"/>
            <a:ext cx="8839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563880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earthquakes occur at </a:t>
            </a:r>
            <a:r>
              <a:rPr lang="en-US" sz="2400" b="1" dirty="0">
                <a:solidFill>
                  <a:srgbClr val="FF0000"/>
                </a:solidFill>
              </a:rPr>
              <a:t>convergent</a:t>
            </a:r>
            <a:r>
              <a:rPr lang="en-US" sz="2400" dirty="0"/>
              <a:t> plate boundaries</a:t>
            </a:r>
          </a:p>
        </p:txBody>
      </p:sp>
    </p:spTree>
    <p:extLst>
      <p:ext uri="{BB962C8B-B14F-4D97-AF65-F5344CB8AC3E}">
        <p14:creationId xmlns:p14="http://schemas.microsoft.com/office/powerpoint/2010/main" val="4051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52" y="13716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Earthquakes are a big problem in </a:t>
            </a:r>
            <a:r>
              <a:rPr lang="en-US" u="sng" dirty="0">
                <a:solidFill>
                  <a:srgbClr val="663399"/>
                </a:solidFill>
                <a:latin typeface="Georgia" panose="02040502050405020303" pitchFamily="18" charset="0"/>
                <a:hlinkClick r:id="rId2"/>
              </a:rPr>
              <a:t>China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, where there are many </a:t>
            </a:r>
            <a:r>
              <a:rPr lang="en-US" u="sng" dirty="0">
                <a:solidFill>
                  <a:srgbClr val="663399"/>
                </a:solidFill>
                <a:latin typeface="Georgia" panose="02040502050405020303" pitchFamily="18" charset="0"/>
                <a:hlinkClick r:id="rId3"/>
              </a:rPr>
              <a:t>earthquakes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, and often strong ones. Under the </a:t>
            </a:r>
            <a:r>
              <a:rPr lang="en-US" u="sng" dirty="0">
                <a:solidFill>
                  <a:srgbClr val="663399"/>
                </a:solidFill>
                <a:latin typeface="Georgia" panose="02040502050405020303" pitchFamily="18" charset="0"/>
                <a:hlinkClick r:id="rId4"/>
              </a:rPr>
              <a:t>Han Dynasty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, a man called Zhang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</a:rPr>
              <a:t>Heng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invented the first seismograph in the world - the first way to record an earthquake.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Zhang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</a:rPr>
              <a:t>Heng's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seismograph was a </a:t>
            </a:r>
            <a:r>
              <a:rPr lang="en-US" u="sng" dirty="0">
                <a:solidFill>
                  <a:srgbClr val="663399"/>
                </a:solidFill>
                <a:latin typeface="Georgia" panose="02040502050405020303" pitchFamily="18" charset="0"/>
                <a:hlinkClick r:id="rId5"/>
              </a:rPr>
              <a:t>bronze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 jar about three feet across, with eight small </a:t>
            </a:r>
            <a:r>
              <a:rPr lang="en-US" u="sng" dirty="0">
                <a:solidFill>
                  <a:srgbClr val="663399"/>
                </a:solidFill>
                <a:latin typeface="Georgia" panose="02040502050405020303" pitchFamily="18" charset="0"/>
                <a:hlinkClick r:id="rId6"/>
              </a:rPr>
              <a:t>dragons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 perched on it. Each dragon had a ball balanced in his mouth. When there was an earthquake, the closest dragon's mouth would open, letting the ball drop into the mouth of a waiting </a:t>
            </a:r>
            <a:r>
              <a:rPr lang="en-US" u="sng" dirty="0">
                <a:solidFill>
                  <a:srgbClr val="663399"/>
                </a:solidFill>
                <a:latin typeface="Georgia" panose="02040502050405020303" pitchFamily="18" charset="0"/>
                <a:hlinkClick r:id="rId7"/>
              </a:rPr>
              <a:t>frog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. This showed what direction the earthquake was coming from. Zhang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</a:rPr>
              <a:t>Heng's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seismograph could tell what direction an earthquake was coming from up to 500 kilometers (310 miles) away.</a:t>
            </a:r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Ancient Chinese Seismograph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0750" y="5511625"/>
            <a:ext cx="3123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https://www.youtube.com/watch?v=TKyjov71DHU</a:t>
            </a:r>
            <a:r>
              <a:rPr lang="en-US" dirty="0"/>
              <a:t>  </a:t>
            </a:r>
          </a:p>
        </p:txBody>
      </p:sp>
      <p:pic>
        <p:nvPicPr>
          <p:cNvPr id="1026" name="Picture 2" descr="Image result for ancient chinese seismograp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50" y="3389832"/>
            <a:ext cx="2613025" cy="20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eismograp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73" y="827159"/>
            <a:ext cx="2547167" cy="26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Earthquakes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135989"/>
          </a:xfrm>
        </p:spPr>
        <p:txBody>
          <a:bodyPr>
            <a:normAutofit/>
          </a:bodyPr>
          <a:lstStyle/>
          <a:p>
            <a:r>
              <a:rPr lang="en-US" dirty="0"/>
              <a:t>Historically, scientists have used two different types of measurements to describe the size of an earthquake.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2845" r="9811" b="3660"/>
          <a:stretch/>
        </p:blipFill>
        <p:spPr>
          <a:xfrm>
            <a:off x="4648200" y="1600200"/>
            <a:ext cx="4132469" cy="4509782"/>
          </a:xfrm>
          <a:ln w="2857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6200" y="3273851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600" b="1" u="sng" dirty="0">
                <a:solidFill>
                  <a:srgbClr val="002060"/>
                </a:solidFill>
              </a:rPr>
              <a:t>Intensity</a:t>
            </a:r>
            <a:r>
              <a:rPr lang="en-US" sz="2600" dirty="0">
                <a:solidFill>
                  <a:srgbClr val="002060"/>
                </a:solidFill>
              </a:rPr>
              <a:t> – measure of the amount of shaking at a given location based on damage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87" y="4865467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600" b="1" u="sng" dirty="0">
                <a:solidFill>
                  <a:srgbClr val="002060"/>
                </a:solidFill>
              </a:rPr>
              <a:t>Magnitude</a:t>
            </a:r>
            <a:r>
              <a:rPr lang="en-US" sz="2600" dirty="0">
                <a:solidFill>
                  <a:srgbClr val="002060"/>
                </a:solidFill>
              </a:rPr>
              <a:t> – measure of the amount of energy released</a:t>
            </a:r>
          </a:p>
        </p:txBody>
      </p:sp>
    </p:spTree>
    <p:extLst>
      <p:ext uri="{BB962C8B-B14F-4D97-AF65-F5344CB8AC3E}">
        <p14:creationId xmlns:p14="http://schemas.microsoft.com/office/powerpoint/2010/main" val="5962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Earthquakes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Richter Scale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Based on amplitude of largest seismic waves.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A </a:t>
            </a:r>
            <a:r>
              <a:rPr lang="en-US" sz="2600" b="1" dirty="0">
                <a:solidFill>
                  <a:srgbClr val="002060"/>
                </a:solidFill>
              </a:rPr>
              <a:t>10x</a:t>
            </a:r>
            <a:r>
              <a:rPr lang="en-US" sz="2600" dirty="0">
                <a:solidFill>
                  <a:srgbClr val="002060"/>
                </a:solidFill>
              </a:rPr>
              <a:t> increase in wave amplitude equals an increase of </a:t>
            </a:r>
            <a:r>
              <a:rPr lang="en-US" sz="2600" b="1" dirty="0">
                <a:solidFill>
                  <a:srgbClr val="002060"/>
                </a:solidFill>
              </a:rPr>
              <a:t>1 </a:t>
            </a:r>
            <a:r>
              <a:rPr lang="en-US" sz="2600" dirty="0">
                <a:solidFill>
                  <a:srgbClr val="002060"/>
                </a:solidFill>
              </a:rPr>
              <a:t>on the magnitude scale.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sz="2600" dirty="0"/>
              <a:t>Example – a </a:t>
            </a:r>
            <a:r>
              <a:rPr lang="en-US" sz="2600" b="1" dirty="0"/>
              <a:t>5.0</a:t>
            </a:r>
            <a:r>
              <a:rPr lang="en-US" sz="2600" dirty="0"/>
              <a:t> magnitude is </a:t>
            </a:r>
            <a:r>
              <a:rPr lang="en-US" sz="2600" b="1" dirty="0"/>
              <a:t>10 times </a:t>
            </a:r>
            <a:r>
              <a:rPr lang="en-US" sz="2600" dirty="0"/>
              <a:t>greater than a </a:t>
            </a:r>
            <a:r>
              <a:rPr lang="en-US" sz="2600" b="1" dirty="0"/>
              <a:t>4.0</a:t>
            </a:r>
            <a:r>
              <a:rPr lang="en-US" sz="2600" dirty="0"/>
              <a:t> magnitude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2882"/>
            <a:ext cx="4038600" cy="2958974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13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Earthquakes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rmAutofit/>
          </a:bodyPr>
          <a:lstStyle/>
          <a:p>
            <a:r>
              <a:rPr lang="en-US" dirty="0"/>
              <a:t> Moment Magnitude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Amount of </a:t>
            </a:r>
            <a:r>
              <a:rPr lang="en-US" sz="2600" b="1" dirty="0">
                <a:solidFill>
                  <a:srgbClr val="002060"/>
                </a:solidFill>
              </a:rPr>
              <a:t>displacement</a:t>
            </a:r>
            <a:r>
              <a:rPr lang="en-US" sz="2600" dirty="0">
                <a:solidFill>
                  <a:srgbClr val="002060"/>
                </a:solidFill>
              </a:rPr>
              <a:t> that occurs along a fault zone.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Estimate the </a:t>
            </a:r>
            <a:r>
              <a:rPr lang="en-US" b="1" dirty="0">
                <a:solidFill>
                  <a:srgbClr val="002060"/>
                </a:solidFill>
              </a:rPr>
              <a:t>energy released by earthquakes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4143072" cy="2931223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44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3" y="381000"/>
            <a:ext cx="8508552" cy="601980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4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Earthquakes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Modified </a:t>
            </a:r>
            <a:r>
              <a:rPr lang="en-US" dirty="0" err="1"/>
              <a:t>Mercalli</a:t>
            </a:r>
            <a:r>
              <a:rPr lang="en-US" dirty="0"/>
              <a:t> Scale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Rates an earthquake’s intensity in terms of the earthquake’s effects at different locations.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dirty="0"/>
              <a:t>Example – 	Earthquake barely felt is 	a “I”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dirty="0"/>
              <a:t>Earthquake that causes near/total damage is a “XII”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1626450"/>
            <a:ext cx="4498848" cy="4032503"/>
          </a:xfr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81200" y="605332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https://www.youtube.com/watch?v=HL3KGK5eqaw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5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epicenter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location on the surface directly above the focus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3670"/>
            <a:ext cx="4038600" cy="4317398"/>
          </a:xfrm>
        </p:spPr>
      </p:pic>
    </p:spTree>
    <p:extLst>
      <p:ext uri="{BB962C8B-B14F-4D97-AF65-F5344CB8AC3E}">
        <p14:creationId xmlns:p14="http://schemas.microsoft.com/office/powerpoint/2010/main" val="13330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Seismic Vibrations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damage to buildings and other structures from earthquake waves depends on several factors.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These factors include the intensity and duration of the vibrations, the nature of the material on which the structure is built, and the design of the structure.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Liquefaction </a:t>
            </a:r>
            <a:r>
              <a:rPr lang="en-US" dirty="0"/>
              <a:t>- soils and other unconsolidated materials saturated with water are turned into a liquid that is not able to support buildings.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02205"/>
            <a:ext cx="2657259" cy="314619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52" y="1600200"/>
            <a:ext cx="2743200" cy="1820115"/>
          </a:xfrm>
        </p:spPr>
      </p:pic>
      <p:sp>
        <p:nvSpPr>
          <p:cNvPr id="8" name="Rectangle 7"/>
          <p:cNvSpPr/>
          <p:nvPr/>
        </p:nvSpPr>
        <p:spPr>
          <a:xfrm>
            <a:off x="570597" y="5925234"/>
            <a:ext cx="407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https://www.youtube.com/watch?v=RJCidfj-x9M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9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Tsunamis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Tsunami</a:t>
            </a:r>
            <a:r>
              <a:rPr lang="en-US" dirty="0"/>
              <a:t> – seismic sea wave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tsunami triggered by an earthquake occurs where a slab of the ocean floor is displaced vertically along a fault.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tsunami can also occur when the vibration of a quake sets an underwater landslide into motion.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32" y="1371600"/>
            <a:ext cx="2837536" cy="4681538"/>
          </a:xfrm>
        </p:spPr>
      </p:pic>
      <p:sp>
        <p:nvSpPr>
          <p:cNvPr id="6" name="Rectangle 5"/>
          <p:cNvSpPr/>
          <p:nvPr/>
        </p:nvSpPr>
        <p:spPr>
          <a:xfrm>
            <a:off x="762000" y="5729972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https://www.youtube.com/watch?v=sBkMLYUyUZg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1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With many earthquakes, the greatest damage to structures is from landslides and ground subsidence, or the sinking of the ground triggered by vibrations.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9456"/>
            <a:ext cx="4038600" cy="2685826"/>
          </a:xfrm>
        </p:spPr>
      </p:pic>
    </p:spTree>
    <p:extLst>
      <p:ext uri="{BB962C8B-B14F-4D97-AF65-F5344CB8AC3E}">
        <p14:creationId xmlns:p14="http://schemas.microsoft.com/office/powerpoint/2010/main" val="215476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Predicting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goal of short-range prediction is to provide an early warning of the location and magnitude of a large earthquake.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 far, methods for short-range predictions of earthquakes have not been successful.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Long-range forecasts give the probability of a certain magnitude earthquake occurring within 30-100+ years.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11497"/>
            <a:ext cx="4038600" cy="3401743"/>
          </a:xfrm>
        </p:spPr>
      </p:pic>
    </p:spTree>
    <p:extLst>
      <p:ext uri="{BB962C8B-B14F-4D97-AF65-F5344CB8AC3E}">
        <p14:creationId xmlns:p14="http://schemas.microsoft.com/office/powerpoint/2010/main" val="39229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Predicting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Scientists study historical records and look for </a:t>
            </a:r>
            <a:r>
              <a:rPr lang="en-US" b="1" dirty="0"/>
              <a:t>seismic gaps </a:t>
            </a:r>
            <a:r>
              <a:rPr lang="en-US" dirty="0"/>
              <a:t>(area of fault where no activity has taken place for a long time).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Scientists don’t yet understand enough about how and where earthquakes will occur to make accurate long-term predictions.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12156"/>
            <a:ext cx="3429000" cy="3400425"/>
          </a:xfrm>
        </p:spPr>
      </p:pic>
    </p:spTree>
    <p:extLst>
      <p:ext uri="{BB962C8B-B14F-4D97-AF65-F5344CB8AC3E}">
        <p14:creationId xmlns:p14="http://schemas.microsoft.com/office/powerpoint/2010/main" val="26142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33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/>
              <a:t>Fin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8759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20244"/>
                </a:solidFill>
              </a:rPr>
              <a:t>Ag Earth Science – Chapter 8.4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0690" y="3447073"/>
            <a:ext cx="6782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r>
              <a:rPr lang="en-US" sz="54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.4 Vocabulary</a:t>
            </a:r>
          </a:p>
        </p:txBody>
      </p:sp>
    </p:spTree>
    <p:extLst>
      <p:ext uri="{BB962C8B-B14F-4D97-AF65-F5344CB8AC3E}">
        <p14:creationId xmlns:p14="http://schemas.microsoft.com/office/powerpoint/2010/main" val="3400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crust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thin, rocky outer layer of the Earth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1718"/>
            <a:ext cx="4038600" cy="4321302"/>
          </a:xfrm>
        </p:spPr>
      </p:pic>
    </p:spTree>
    <p:extLst>
      <p:ext uri="{BB962C8B-B14F-4D97-AF65-F5344CB8AC3E}">
        <p14:creationId xmlns:p14="http://schemas.microsoft.com/office/powerpoint/2010/main" val="8342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mantle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2890 km – thick layer of earth located below the crust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1718"/>
            <a:ext cx="4038600" cy="4321302"/>
          </a:xfrm>
        </p:spPr>
      </p:pic>
    </p:spTree>
    <p:extLst>
      <p:ext uri="{BB962C8B-B14F-4D97-AF65-F5344CB8AC3E}">
        <p14:creationId xmlns:p14="http://schemas.microsoft.com/office/powerpoint/2010/main" val="9073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lithosphere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rigid outer layer of earth including the crust and upper mantle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1718"/>
            <a:ext cx="4038600" cy="4321302"/>
          </a:xfrm>
        </p:spPr>
      </p:pic>
    </p:spTree>
    <p:extLst>
      <p:ext uri="{BB962C8B-B14F-4D97-AF65-F5344CB8AC3E}">
        <p14:creationId xmlns:p14="http://schemas.microsoft.com/office/powerpoint/2010/main" val="41085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Fractures in the Earth where movement has occurred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2" y="1371600"/>
            <a:ext cx="3214656" cy="4681538"/>
          </a:xfrm>
        </p:spPr>
      </p:pic>
    </p:spTree>
    <p:extLst>
      <p:ext uri="{BB962C8B-B14F-4D97-AF65-F5344CB8AC3E}">
        <p14:creationId xmlns:p14="http://schemas.microsoft.com/office/powerpoint/2010/main" val="18950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asthenosphere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weak plastic layer of the mantle situated below the lithosphere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1718"/>
            <a:ext cx="4038600" cy="4321302"/>
          </a:xfrm>
        </p:spPr>
      </p:pic>
    </p:spTree>
    <p:extLst>
      <p:ext uri="{BB962C8B-B14F-4D97-AF65-F5344CB8AC3E}">
        <p14:creationId xmlns:p14="http://schemas.microsoft.com/office/powerpoint/2010/main" val="17321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outer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layer beneath the mantle about 2260 km thick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1718"/>
            <a:ext cx="4038600" cy="4321302"/>
          </a:xfrm>
        </p:spPr>
      </p:pic>
    </p:spTree>
    <p:extLst>
      <p:ext uri="{BB962C8B-B14F-4D97-AF65-F5344CB8AC3E}">
        <p14:creationId xmlns:p14="http://schemas.microsoft.com/office/powerpoint/2010/main" val="5352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inner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solid innermost layer of the earth, about 1220 km in diameter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1718"/>
            <a:ext cx="4038600" cy="4321302"/>
          </a:xfrm>
        </p:spPr>
      </p:pic>
    </p:spTree>
    <p:extLst>
      <p:ext uri="{BB962C8B-B14F-4D97-AF65-F5344CB8AC3E}">
        <p14:creationId xmlns:p14="http://schemas.microsoft.com/office/powerpoint/2010/main" val="34750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Moho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the boundary separating the crust from the mantle, discernable by an increase in the velocity of seismic waves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4618"/>
            <a:ext cx="4038600" cy="4175501"/>
          </a:xfrm>
        </p:spPr>
      </p:pic>
    </p:spTree>
    <p:extLst>
      <p:ext uri="{BB962C8B-B14F-4D97-AF65-F5344CB8AC3E}">
        <p14:creationId xmlns:p14="http://schemas.microsoft.com/office/powerpoint/2010/main" val="28763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Defined by Composition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Earth’s interior consists of three major zones defined by its chemical composition – the crust, mantle, and core.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Crust</a:t>
            </a:r>
            <a:r>
              <a:rPr lang="en-US" dirty="0"/>
              <a:t> – the thin, rocky outer layer of Earth, is divided into oceanic and continental crust.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Mantle</a:t>
            </a:r>
            <a:r>
              <a:rPr lang="en-US" dirty="0"/>
              <a:t> – 82%+ of the earth’s volume is contained in the mantle – a solid, rocky shell that extends to a depth of 2890 km.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Core</a:t>
            </a:r>
            <a:r>
              <a:rPr lang="en-US" dirty="0"/>
              <a:t> – the core is a sphere composed of iron-nickel alloy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2" y="1955006"/>
            <a:ext cx="3571875" cy="3514725"/>
          </a:xfrm>
        </p:spPr>
      </p:pic>
    </p:spTree>
    <p:extLst>
      <p:ext uri="{BB962C8B-B14F-4D97-AF65-F5344CB8AC3E}">
        <p14:creationId xmlns:p14="http://schemas.microsoft.com/office/powerpoint/2010/main" val="36661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Defined by Physical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Earth can be divided into layers based on physical properties – the lithosphere, asthenosphere, outer core, and inner core.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Lithosphere</a:t>
            </a:r>
            <a:r>
              <a:rPr lang="en-US" dirty="0"/>
              <a:t> – Earth’s outermost layer that is about 100 km in thickness. Consists of the crust and uppermost mantle.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Asthenosphere</a:t>
            </a:r>
            <a:r>
              <a:rPr lang="en-US" dirty="0"/>
              <a:t> – lies beneath the lithosphere and is a softer, weaker layer due to it’s high temperature “waxy” texture.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core is divided into the </a:t>
            </a:r>
            <a:r>
              <a:rPr lang="en-US" u="sng" dirty="0"/>
              <a:t>outer (liquid) core</a:t>
            </a:r>
            <a:r>
              <a:rPr lang="en-US" dirty="0"/>
              <a:t> and </a:t>
            </a:r>
            <a:r>
              <a:rPr lang="en-US" u="sng" dirty="0"/>
              <a:t>inner (solid) core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2" y="1955006"/>
            <a:ext cx="3571875" cy="3514725"/>
          </a:xfrm>
        </p:spPr>
      </p:pic>
    </p:spTree>
    <p:extLst>
      <p:ext uri="{BB962C8B-B14F-4D97-AF65-F5344CB8AC3E}">
        <p14:creationId xmlns:p14="http://schemas.microsoft.com/office/powerpoint/2010/main" val="27820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Discovering Earth’s Composition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Early seismic data and drilling technology indicate that the continental crust is mostly made of lighter, granitic rocks.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crust of the ocean floor has a basaltic composition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Earth’s core is thought to be mainly dense iron and nickel, similar to metallic meteorites. The surrounding mantle is believed to be composed of rocks similar to stony meteorites.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0480"/>
            <a:ext cx="4038600" cy="4603778"/>
          </a:xfrm>
        </p:spPr>
      </p:pic>
    </p:spTree>
    <p:extLst>
      <p:ext uri="{BB962C8B-B14F-4D97-AF65-F5344CB8AC3E}">
        <p14:creationId xmlns:p14="http://schemas.microsoft.com/office/powerpoint/2010/main" val="39296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elastic rebound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Deformation – rocks bend and build up stored potential energy</a:t>
            </a:r>
          </a:p>
          <a:p>
            <a:r>
              <a:rPr lang="en-US" dirty="0"/>
              <a:t>The explanation stating that when rocks are deformed, they break, releasing the stored potential energy that results kinetic energy in the form of vibrations of an earthquake.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77184"/>
            <a:ext cx="4919470" cy="2993591"/>
          </a:xfrm>
        </p:spPr>
      </p:pic>
    </p:spTree>
    <p:extLst>
      <p:ext uri="{BB962C8B-B14F-4D97-AF65-F5344CB8AC3E}">
        <p14:creationId xmlns:p14="http://schemas.microsoft.com/office/powerpoint/2010/main" val="40492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foreshock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small earthquake that often precedes a major earthquake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57620"/>
            <a:ext cx="4038600" cy="3109497"/>
          </a:xfrm>
        </p:spPr>
      </p:pic>
    </p:spTree>
    <p:extLst>
      <p:ext uri="{BB962C8B-B14F-4D97-AF65-F5344CB8AC3E}">
        <p14:creationId xmlns:p14="http://schemas.microsoft.com/office/powerpoint/2010/main" val="32563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aftershock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small earthquake that follows the main earthquake</a:t>
            </a:r>
          </a:p>
          <a:p>
            <a:endParaRPr lang="en-US" dirty="0"/>
          </a:p>
          <a:p>
            <a:r>
              <a:rPr lang="en-US" dirty="0"/>
              <a:t>This can be the most devastating part of an earthquake because it shakes pre-damaged structures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11787"/>
            <a:ext cx="4038600" cy="3201164"/>
          </a:xfrm>
        </p:spPr>
      </p:pic>
    </p:spTree>
    <p:extLst>
      <p:ext uri="{BB962C8B-B14F-4D97-AF65-F5344CB8AC3E}">
        <p14:creationId xmlns:p14="http://schemas.microsoft.com/office/powerpoint/2010/main" val="20154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4982</TotalTime>
  <Words>1913</Words>
  <Application>Microsoft Office PowerPoint</Application>
  <PresentationFormat>On-screen Show (4:3)</PresentationFormat>
  <Paragraphs>352</Paragraphs>
  <Slides>66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Calibri</vt:lpstr>
      <vt:lpstr>Georgia</vt:lpstr>
      <vt:lpstr>Wingdings</vt:lpstr>
      <vt:lpstr>Wingdings 2</vt:lpstr>
      <vt:lpstr>Civic</vt:lpstr>
      <vt:lpstr>Earthquakes and the Earth’s Interior</vt:lpstr>
      <vt:lpstr>Earth Science – Chapter 8.1</vt:lpstr>
      <vt:lpstr>earthquake</vt:lpstr>
      <vt:lpstr>focus</vt:lpstr>
      <vt:lpstr>epicenter</vt:lpstr>
      <vt:lpstr>fault</vt:lpstr>
      <vt:lpstr>elastic rebound</vt:lpstr>
      <vt:lpstr>foreshock</vt:lpstr>
      <vt:lpstr>aftershock</vt:lpstr>
      <vt:lpstr>Earth Science – Chapter 8.1</vt:lpstr>
      <vt:lpstr>Earthquakes</vt:lpstr>
      <vt:lpstr>Earthquakes</vt:lpstr>
      <vt:lpstr>Earthquakes</vt:lpstr>
      <vt:lpstr> 3 Types of Faults</vt:lpstr>
      <vt:lpstr>PowerPoint Presentation</vt:lpstr>
      <vt:lpstr> 3 Types of Faults</vt:lpstr>
      <vt:lpstr> 3 Types of Faults</vt:lpstr>
      <vt:lpstr>Elastic Rebound Hypothesis</vt:lpstr>
      <vt:lpstr>Earthquakes</vt:lpstr>
      <vt:lpstr>Earth Science – Chapter 8.2</vt:lpstr>
      <vt:lpstr>seismograph</vt:lpstr>
      <vt:lpstr>seismogram</vt:lpstr>
      <vt:lpstr>Seismic Waves</vt:lpstr>
      <vt:lpstr>Body Waves</vt:lpstr>
      <vt:lpstr>P wave</vt:lpstr>
      <vt:lpstr>S wave</vt:lpstr>
      <vt:lpstr>Surface Waves</vt:lpstr>
      <vt:lpstr>Earth Science – Chapter 8.2</vt:lpstr>
      <vt:lpstr>Measuring Earthquakes</vt:lpstr>
      <vt:lpstr>Earthquake Waves</vt:lpstr>
      <vt:lpstr>Earthquake Waves</vt:lpstr>
      <vt:lpstr>Earthquake Waves</vt:lpstr>
      <vt:lpstr>Locating an Earthquake</vt:lpstr>
      <vt:lpstr>Locating an Earthquake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Locating an Earthquake</vt:lpstr>
      <vt:lpstr>Locating an Earthquake</vt:lpstr>
      <vt:lpstr>PowerPoint Presentation</vt:lpstr>
      <vt:lpstr>PowerPoint Presentation</vt:lpstr>
      <vt:lpstr>Measuring Earthquakes</vt:lpstr>
      <vt:lpstr>Measuring Earthquakes</vt:lpstr>
      <vt:lpstr>Measuring Earthquakes</vt:lpstr>
      <vt:lpstr>PowerPoint Presentation</vt:lpstr>
      <vt:lpstr>Measuring Earthquakes</vt:lpstr>
      <vt:lpstr>Seismic Vibrations</vt:lpstr>
      <vt:lpstr>Tsunamis</vt:lpstr>
      <vt:lpstr>Other Dangers</vt:lpstr>
      <vt:lpstr>Predicting Earthquakes</vt:lpstr>
      <vt:lpstr>Predicting Earthquakes</vt:lpstr>
      <vt:lpstr>PowerPoint Presentation</vt:lpstr>
      <vt:lpstr>Ag Earth Science – Chapter 8.4</vt:lpstr>
      <vt:lpstr>crust</vt:lpstr>
      <vt:lpstr>mantle</vt:lpstr>
      <vt:lpstr>lithosphere</vt:lpstr>
      <vt:lpstr>asthenosphere</vt:lpstr>
      <vt:lpstr>outer core</vt:lpstr>
      <vt:lpstr>inner core</vt:lpstr>
      <vt:lpstr>Moho</vt:lpstr>
      <vt:lpstr>Layers Defined by Composition</vt:lpstr>
      <vt:lpstr>Layers Defined by Physical Properties</vt:lpstr>
      <vt:lpstr>Discovering Earth’s Composition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Gossma</dc:creator>
  <cp:lastModifiedBy>Tuss, David</cp:lastModifiedBy>
  <cp:revision>121</cp:revision>
  <dcterms:created xsi:type="dcterms:W3CDTF">2012-11-05T15:49:03Z</dcterms:created>
  <dcterms:modified xsi:type="dcterms:W3CDTF">2017-03-13T18:51:06Z</dcterms:modified>
</cp:coreProperties>
</file>