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76" r:id="rId6"/>
    <p:sldId id="260" r:id="rId7"/>
    <p:sldId id="258" r:id="rId8"/>
    <p:sldId id="262" r:id="rId9"/>
    <p:sldId id="266" r:id="rId10"/>
    <p:sldId id="267" r:id="rId11"/>
    <p:sldId id="268" r:id="rId12"/>
    <p:sldId id="270" r:id="rId13"/>
    <p:sldId id="269" r:id="rId14"/>
    <p:sldId id="263" r:id="rId15"/>
    <p:sldId id="271" r:id="rId16"/>
    <p:sldId id="272" r:id="rId17"/>
    <p:sldId id="265" r:id="rId18"/>
    <p:sldId id="273" r:id="rId19"/>
    <p:sldId id="275" r:id="rId20"/>
    <p:sldId id="277" r:id="rId21"/>
    <p:sldId id="283" r:id="rId22"/>
    <p:sldId id="278" r:id="rId23"/>
    <p:sldId id="279" r:id="rId24"/>
    <p:sldId id="280" r:id="rId25"/>
    <p:sldId id="282" r:id="rId26"/>
    <p:sldId id="281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1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6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8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7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3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5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2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2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7E4B2-B7C6-45DA-B417-DFDA5A08C77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C1DD-CEA0-4F01-9451-3C823C1E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971" y="633986"/>
            <a:ext cx="9144000" cy="75808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A closer look at metamorphism </a:t>
            </a:r>
          </a:p>
        </p:txBody>
      </p:sp>
      <p:pic>
        <p:nvPicPr>
          <p:cNvPr id="1028" name="Picture 4" descr="Image result for mighty morphin power ra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96" y="1862138"/>
            <a:ext cx="6762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0185" y="1260388"/>
            <a:ext cx="9393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Contact Metamorphism produces rocks that are </a:t>
            </a:r>
            <a:r>
              <a:rPr lang="en-US" sz="2800" b="1" u="sng" dirty="0"/>
              <a:t>non-foliated</a:t>
            </a:r>
            <a:r>
              <a:rPr lang="en-US" sz="2800" b="1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185" y="334823"/>
            <a:ext cx="5241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Contact Metamorphism</a:t>
            </a:r>
          </a:p>
        </p:txBody>
      </p:sp>
      <p:pic>
        <p:nvPicPr>
          <p:cNvPr id="12300" name="Picture 12" descr="Image result for foliated vs non foliated metamorphic r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76" y="1936140"/>
            <a:ext cx="8322048" cy="43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lumbia.edu/~vjd1/meta_non-fol_textu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3" y="1829203"/>
            <a:ext cx="11168838" cy="47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71844" y="1155978"/>
            <a:ext cx="6613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Contact Metamorphism Examples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185" y="334823"/>
            <a:ext cx="5241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Contact Metamorphism</a:t>
            </a:r>
          </a:p>
        </p:txBody>
      </p:sp>
    </p:spTree>
    <p:extLst>
      <p:ext uri="{BB962C8B-B14F-4D97-AF65-F5344CB8AC3E}">
        <p14:creationId xmlns:p14="http://schemas.microsoft.com/office/powerpoint/2010/main" val="16872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179" y="1166259"/>
            <a:ext cx="10386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What is the name of the process that causes sedimentary rock to form?</a:t>
            </a:r>
          </a:p>
        </p:txBody>
      </p:sp>
      <p:pic>
        <p:nvPicPr>
          <p:cNvPr id="15362" name="Picture 2" descr="Image result for lith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11" y="2261553"/>
            <a:ext cx="6580172" cy="49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17610" y="6243449"/>
            <a:ext cx="6165977" cy="77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0185" y="334823"/>
            <a:ext cx="5241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Contact Metamorphism</a:t>
            </a:r>
          </a:p>
        </p:txBody>
      </p:sp>
    </p:spTree>
    <p:extLst>
      <p:ext uri="{BB962C8B-B14F-4D97-AF65-F5344CB8AC3E}">
        <p14:creationId xmlns:p14="http://schemas.microsoft.com/office/powerpoint/2010/main" val="4965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185" y="1339717"/>
            <a:ext cx="11064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Sandstone</a:t>
            </a:r>
            <a:r>
              <a:rPr lang="en-US" sz="2800" dirty="0"/>
              <a:t> is a clastic sedimentary rock composed mainly of sand-sized minerals or rock grains.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185" y="334823"/>
            <a:ext cx="5241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Contact Metamorphism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742" y="2467282"/>
            <a:ext cx="5324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Most sandstone is composed of quartz or feldspar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7" y="2140225"/>
            <a:ext cx="5194852" cy="3896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3" y="3505540"/>
            <a:ext cx="4070321" cy="305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76" y="1367381"/>
            <a:ext cx="7164479" cy="528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0185" y="334823"/>
            <a:ext cx="5241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Contact Metamorphism</a:t>
            </a:r>
          </a:p>
        </p:txBody>
      </p:sp>
    </p:spTree>
    <p:extLst>
      <p:ext uri="{BB962C8B-B14F-4D97-AF65-F5344CB8AC3E}">
        <p14:creationId xmlns:p14="http://schemas.microsoft.com/office/powerpoint/2010/main" val="403836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8877" y="1466322"/>
            <a:ext cx="10370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Limestone - </a:t>
            </a:r>
            <a:r>
              <a:rPr lang="en-US" sz="2800" dirty="0"/>
              <a:t>calcium carbonate (CaCO</a:t>
            </a:r>
            <a:r>
              <a:rPr lang="en-US" sz="2800" baseline="-25000" dirty="0"/>
              <a:t>3</a:t>
            </a:r>
            <a:r>
              <a:rPr lang="en-US" sz="2800" dirty="0"/>
              <a:t>). </a:t>
            </a:r>
          </a:p>
          <a:p>
            <a:r>
              <a:rPr lang="en-US" sz="2800" dirty="0"/>
              <a:t>About 10% of sedimentary rocks are limestones.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0185" y="334823"/>
            <a:ext cx="5241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Contact Metamorphism</a:t>
            </a:r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8" y="3231864"/>
            <a:ext cx="4174470" cy="27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foram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54" y="3656328"/>
            <a:ext cx="2943468" cy="23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19" y="3791010"/>
            <a:ext cx="3552362" cy="23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59278" y="6014844"/>
            <a:ext cx="894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coral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6614" y="6147410"/>
            <a:ext cx="104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forams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479855" y="6147410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molluscs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20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0185" y="334823"/>
            <a:ext cx="5241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Contact Metamorphism</a:t>
            </a:r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90" y="2795868"/>
            <a:ext cx="3728197" cy="334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812" y="1688676"/>
            <a:ext cx="12078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Limestone </a:t>
            </a:r>
            <a:r>
              <a:rPr lang="en-US" sz="3200" dirty="0"/>
              <a:t>is a sedimentary rock that can </a:t>
            </a:r>
            <a:r>
              <a:rPr lang="en-US" sz="3200" u="sng" dirty="0"/>
              <a:t>preserve fossils of organisms</a:t>
            </a:r>
            <a:r>
              <a:rPr lang="en-US" sz="3200" dirty="0"/>
              <a:t>.</a:t>
            </a:r>
            <a:r>
              <a:rPr lang="en-US" sz="3200" b="1" dirty="0"/>
              <a:t> </a:t>
            </a:r>
            <a:endParaRPr lang="en-US" sz="3200" dirty="0"/>
          </a:p>
        </p:txBody>
      </p:sp>
      <p:pic>
        <p:nvPicPr>
          <p:cNvPr id="1741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17" y="2650419"/>
            <a:ext cx="4333501" cy="327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84" y="1339717"/>
            <a:ext cx="74485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0185" y="334823"/>
            <a:ext cx="5241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Contact Metamorphism</a:t>
            </a:r>
          </a:p>
        </p:txBody>
      </p:sp>
    </p:spTree>
    <p:extLst>
      <p:ext uri="{BB962C8B-B14F-4D97-AF65-F5344CB8AC3E}">
        <p14:creationId xmlns:p14="http://schemas.microsoft.com/office/powerpoint/2010/main" val="327959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0185" y="334823"/>
            <a:ext cx="5241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Contact Metamorphism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2016" y="1368173"/>
            <a:ext cx="100134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Examine the rocks at your table and match each sedimentary sample with its metamorphized counterpart.</a:t>
            </a:r>
          </a:p>
          <a:p>
            <a:endParaRPr lang="en-US" sz="3600" dirty="0"/>
          </a:p>
          <a:p>
            <a:pPr marL="742950" indent="-742950">
              <a:buAutoNum type="arabicPeriod"/>
            </a:pPr>
            <a:r>
              <a:rPr lang="en-US" sz="3600" dirty="0"/>
              <a:t>Sandstone        Quartzite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AutoNum type="arabicPeriod"/>
            </a:pPr>
            <a:r>
              <a:rPr lang="en-US" sz="3600" dirty="0"/>
              <a:t>Limestone         Marble </a:t>
            </a:r>
          </a:p>
          <a:p>
            <a:pPr marL="742950" indent="-742950">
              <a:buAutoNum type="arabicPeriod"/>
            </a:pPr>
            <a:endParaRPr lang="en-US" sz="3600" dirty="0"/>
          </a:p>
        </p:txBody>
      </p:sp>
      <p:sp>
        <p:nvSpPr>
          <p:cNvPr id="5" name="Arrow: Right 4"/>
          <p:cNvSpPr/>
          <p:nvPr/>
        </p:nvSpPr>
        <p:spPr>
          <a:xfrm>
            <a:off x="3993776" y="3724835"/>
            <a:ext cx="524435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/>
          <p:cNvSpPr/>
          <p:nvPr/>
        </p:nvSpPr>
        <p:spPr>
          <a:xfrm>
            <a:off x="4011706" y="4836845"/>
            <a:ext cx="524435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8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0" y="-924340"/>
            <a:ext cx="12430540" cy="93229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812" y="161364"/>
            <a:ext cx="3284005" cy="39600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185" y="334823"/>
            <a:ext cx="304910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Sandstone</a:t>
            </a:r>
          </a:p>
          <a:p>
            <a:r>
              <a:rPr lang="en-US" sz="2800" dirty="0"/>
              <a:t>Sedimentary</a:t>
            </a:r>
          </a:p>
          <a:p>
            <a:r>
              <a:rPr lang="en-US" sz="2800" dirty="0"/>
              <a:t>Clastic</a:t>
            </a:r>
          </a:p>
          <a:p>
            <a:r>
              <a:rPr lang="en-US" sz="2800" dirty="0"/>
              <a:t>Formation: </a:t>
            </a:r>
          </a:p>
          <a:p>
            <a:r>
              <a:rPr lang="en-US" sz="2800" dirty="0"/>
              <a:t>Sandy beaches </a:t>
            </a:r>
          </a:p>
          <a:p>
            <a:r>
              <a:rPr lang="en-US" sz="2800" dirty="0"/>
              <a:t>and ancient deserts</a:t>
            </a:r>
          </a:p>
        </p:txBody>
      </p:sp>
    </p:spTree>
    <p:extLst>
      <p:ext uri="{BB962C8B-B14F-4D97-AF65-F5344CB8AC3E}">
        <p14:creationId xmlns:p14="http://schemas.microsoft.com/office/powerpoint/2010/main" val="48448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9251" y="1346669"/>
            <a:ext cx="88591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metamorphic petrology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the study of how almost the entire solid earth works, using chemistry and physics to interpret textures and compositions of mineral</a:t>
            </a:r>
            <a:endParaRPr lang="en-US" sz="2800" dirty="0"/>
          </a:p>
        </p:txBody>
      </p:sp>
      <p:pic>
        <p:nvPicPr>
          <p:cNvPr id="2050" name="Picture 2" descr="http://www.geol.ucsb.edu/faculty/hacker/geo102C/lectures/SRosaMylon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778"/>
            <a:ext cx="12192000" cy="37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9252" y="578797"/>
            <a:ext cx="885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 why study the transformation of rocks?</a:t>
            </a:r>
          </a:p>
        </p:txBody>
      </p:sp>
    </p:spTree>
    <p:extLst>
      <p:ext uri="{BB962C8B-B14F-4D97-AF65-F5344CB8AC3E}">
        <p14:creationId xmlns:p14="http://schemas.microsoft.com/office/powerpoint/2010/main" val="10019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ewistown mt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5"/>
            <a:ext cx="12192000" cy="65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803" y="174625"/>
            <a:ext cx="2979206" cy="19457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0185" y="334823"/>
            <a:ext cx="24157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Sandstone</a:t>
            </a:r>
          </a:p>
          <a:p>
            <a:r>
              <a:rPr lang="en-US" sz="2800" dirty="0"/>
              <a:t>Uses: </a:t>
            </a:r>
          </a:p>
          <a:p>
            <a:r>
              <a:rPr lang="en-US" sz="2800" dirty="0"/>
              <a:t>Stone buildings</a:t>
            </a:r>
          </a:p>
        </p:txBody>
      </p:sp>
    </p:spTree>
    <p:extLst>
      <p:ext uri="{BB962C8B-B14F-4D97-AF65-F5344CB8AC3E}">
        <p14:creationId xmlns:p14="http://schemas.microsoft.com/office/powerpoint/2010/main" val="4149106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" y="134859"/>
            <a:ext cx="4646971" cy="44768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0185" y="334823"/>
            <a:ext cx="4310860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Chert</a:t>
            </a:r>
            <a:endParaRPr lang="en-US" sz="4000" b="1" dirty="0"/>
          </a:p>
          <a:p>
            <a:r>
              <a:rPr lang="en-US" sz="2800" dirty="0"/>
              <a:t>Sedimentary, chemical</a:t>
            </a:r>
          </a:p>
          <a:p>
            <a:r>
              <a:rPr lang="en-US" sz="2800" dirty="0"/>
              <a:t>Formation:</a:t>
            </a:r>
          </a:p>
          <a:p>
            <a:r>
              <a:rPr lang="en-US" sz="2800" dirty="0"/>
              <a:t>Near water</a:t>
            </a:r>
          </a:p>
          <a:p>
            <a:endParaRPr lang="en-US" sz="2800" dirty="0"/>
          </a:p>
          <a:p>
            <a:r>
              <a:rPr lang="en-US" sz="2800" dirty="0"/>
              <a:t>Uses:</a:t>
            </a:r>
          </a:p>
          <a:p>
            <a:r>
              <a:rPr lang="en-US" sz="2800" dirty="0"/>
              <a:t>Arrowheads, primitive tools</a:t>
            </a:r>
          </a:p>
          <a:p>
            <a:endParaRPr lang="en-US" sz="2800" b="1" dirty="0"/>
          </a:p>
          <a:p>
            <a:endParaRPr lang="en-US" sz="4000" b="1" dirty="0"/>
          </a:p>
        </p:txBody>
      </p:sp>
      <p:pic>
        <p:nvPicPr>
          <p:cNvPr id="8194" name="Picture 2" descr="Image result for chert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88" y="314300"/>
            <a:ext cx="2743154" cy="215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hert projectile poi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47" y="134859"/>
            <a:ext cx="3767979" cy="346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iato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49" y="4012442"/>
            <a:ext cx="4847118" cy="25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0" y="5259174"/>
            <a:ext cx="72208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Made from  the crystallization of SiO2 rich water</a:t>
            </a:r>
          </a:p>
          <a:p>
            <a:r>
              <a:rPr lang="en-US" sz="2800" dirty="0" smtClean="0"/>
              <a:t>Often from the decomposition of Diatoms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482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rble qua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74" y="134859"/>
            <a:ext cx="4382396" cy="44768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0185" y="334823"/>
            <a:ext cx="3855158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Marble</a:t>
            </a:r>
          </a:p>
          <a:p>
            <a:r>
              <a:rPr lang="en-US" sz="2800" dirty="0"/>
              <a:t>Metamorphic</a:t>
            </a:r>
          </a:p>
          <a:p>
            <a:r>
              <a:rPr lang="en-US" sz="2800" dirty="0"/>
              <a:t>Formation:</a:t>
            </a:r>
          </a:p>
          <a:p>
            <a:r>
              <a:rPr lang="en-US" sz="2800" dirty="0"/>
              <a:t>Contact metamorphism</a:t>
            </a:r>
          </a:p>
          <a:p>
            <a:endParaRPr lang="en-US" sz="2800" dirty="0"/>
          </a:p>
          <a:p>
            <a:r>
              <a:rPr lang="en-US" sz="2800" dirty="0"/>
              <a:t>Uses:</a:t>
            </a:r>
          </a:p>
          <a:p>
            <a:r>
              <a:rPr lang="en-US" sz="2800" dirty="0"/>
              <a:t>Statues, decorative stone</a:t>
            </a:r>
          </a:p>
          <a:p>
            <a:endParaRPr lang="en-US" sz="2800" b="1" dirty="0"/>
          </a:p>
          <a:p>
            <a:endParaRPr lang="en-US" sz="4000" b="1" dirty="0"/>
          </a:p>
        </p:txBody>
      </p:sp>
      <p:pic>
        <p:nvPicPr>
          <p:cNvPr id="5" name="Picture 2" descr="Image result for david marble stat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78" y="2584173"/>
            <a:ext cx="4288321" cy="428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10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gneiss 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" y="-640961"/>
            <a:ext cx="12187927" cy="74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73" y="134859"/>
            <a:ext cx="4938987" cy="44768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0185" y="334823"/>
            <a:ext cx="4393510" cy="390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Gneiss</a:t>
            </a:r>
          </a:p>
          <a:p>
            <a:r>
              <a:rPr lang="en-US" sz="2800" dirty="0"/>
              <a:t>Metamorphic </a:t>
            </a:r>
          </a:p>
          <a:p>
            <a:r>
              <a:rPr lang="en-US" sz="2800" dirty="0"/>
              <a:t>Formation:</a:t>
            </a:r>
          </a:p>
          <a:p>
            <a:r>
              <a:rPr lang="en-US" sz="2800" dirty="0"/>
              <a:t>Convergent plate boundaries</a:t>
            </a:r>
          </a:p>
          <a:p>
            <a:r>
              <a:rPr lang="en-US" sz="2800" dirty="0"/>
              <a:t>Uses:</a:t>
            </a:r>
          </a:p>
          <a:p>
            <a:r>
              <a:rPr lang="en-US" sz="2800" dirty="0"/>
              <a:t>Decorative stonework</a:t>
            </a:r>
          </a:p>
          <a:p>
            <a:endParaRPr lang="en-US" sz="2800" b="1" dirty="0"/>
          </a:p>
          <a:p>
            <a:endParaRPr lang="en-US" sz="4000" b="1" dirty="0"/>
          </a:p>
        </p:txBody>
      </p:sp>
      <p:pic>
        <p:nvPicPr>
          <p:cNvPr id="4100" name="Picture 4" descr="Image result for gneiss head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70" y="134859"/>
            <a:ext cx="42862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2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late road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" y="1389408"/>
            <a:ext cx="12280347" cy="54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74" y="134859"/>
            <a:ext cx="4132144" cy="44768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0185" y="334823"/>
            <a:ext cx="3792898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Slate</a:t>
            </a:r>
          </a:p>
          <a:p>
            <a:r>
              <a:rPr lang="en-US" sz="2800" dirty="0"/>
              <a:t>Metamorphic</a:t>
            </a:r>
          </a:p>
          <a:p>
            <a:r>
              <a:rPr lang="en-US" sz="2800" dirty="0"/>
              <a:t>Formation:</a:t>
            </a:r>
          </a:p>
          <a:p>
            <a:r>
              <a:rPr lang="en-US" sz="2800" dirty="0"/>
              <a:t>Regional metamorphism</a:t>
            </a:r>
          </a:p>
          <a:p>
            <a:r>
              <a:rPr lang="en-US" sz="2800" dirty="0"/>
              <a:t>at fault boundaries</a:t>
            </a:r>
          </a:p>
          <a:p>
            <a:endParaRPr lang="en-US" sz="2800" b="1" dirty="0"/>
          </a:p>
          <a:p>
            <a:r>
              <a:rPr lang="en-US" sz="2800" dirty="0"/>
              <a:t>Uses:</a:t>
            </a:r>
          </a:p>
          <a:p>
            <a:r>
              <a:rPr lang="en-US" sz="2800" dirty="0"/>
              <a:t>Flooring roofing material</a:t>
            </a:r>
          </a:p>
          <a:p>
            <a:endParaRPr lang="en-US" sz="4000" b="1" dirty="0"/>
          </a:p>
        </p:txBody>
      </p:sp>
      <p:pic>
        <p:nvPicPr>
          <p:cNvPr id="11270" name="Picture 6" descr="Image result for slate floo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75" y="-92765"/>
            <a:ext cx="4621625" cy="3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89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4" y="134859"/>
            <a:ext cx="4132144" cy="44768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0185" y="334823"/>
            <a:ext cx="2300117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Basalt</a:t>
            </a:r>
          </a:p>
          <a:p>
            <a:r>
              <a:rPr lang="en-US" sz="2800" dirty="0"/>
              <a:t>Igneous, mafic</a:t>
            </a:r>
          </a:p>
          <a:p>
            <a:r>
              <a:rPr lang="en-US" sz="2800" dirty="0"/>
              <a:t>Formation:</a:t>
            </a:r>
          </a:p>
          <a:p>
            <a:r>
              <a:rPr lang="en-US" sz="2800" dirty="0"/>
              <a:t>Volcanic area</a:t>
            </a:r>
          </a:p>
          <a:p>
            <a:endParaRPr lang="en-US" sz="2800" dirty="0"/>
          </a:p>
          <a:p>
            <a:r>
              <a:rPr lang="en-US" sz="2800" dirty="0"/>
              <a:t>Uses:</a:t>
            </a:r>
          </a:p>
          <a:p>
            <a:r>
              <a:rPr lang="en-US" sz="2800" dirty="0" err="1"/>
              <a:t>Asphault</a:t>
            </a:r>
            <a:endParaRPr lang="en-US" sz="2800" dirty="0"/>
          </a:p>
          <a:p>
            <a:endParaRPr lang="en-US" sz="2800" b="1" dirty="0"/>
          </a:p>
          <a:p>
            <a:endParaRPr lang="en-US" sz="4000" b="1" dirty="0"/>
          </a:p>
        </p:txBody>
      </p:sp>
      <p:pic>
        <p:nvPicPr>
          <p:cNvPr id="9218" name="Picture 2" descr="Image result for bas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1" y="134859"/>
            <a:ext cx="3773557" cy="371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844" y="2318815"/>
            <a:ext cx="4171122" cy="42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7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4" y="134859"/>
            <a:ext cx="4132144" cy="44768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0185" y="334823"/>
            <a:ext cx="3439981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Rhyolite</a:t>
            </a:r>
          </a:p>
          <a:p>
            <a:r>
              <a:rPr lang="en-US" sz="2800" dirty="0"/>
              <a:t>Igneous, felsic</a:t>
            </a:r>
          </a:p>
          <a:p>
            <a:r>
              <a:rPr lang="en-US" sz="2800" dirty="0"/>
              <a:t>Formation:</a:t>
            </a:r>
          </a:p>
          <a:p>
            <a:r>
              <a:rPr lang="en-US" sz="2800" dirty="0"/>
              <a:t>Volcanic areas</a:t>
            </a:r>
          </a:p>
          <a:p>
            <a:endParaRPr lang="en-US" sz="2800" dirty="0"/>
          </a:p>
          <a:p>
            <a:r>
              <a:rPr lang="en-US" sz="2800" dirty="0"/>
              <a:t>Uses:</a:t>
            </a:r>
          </a:p>
          <a:p>
            <a:r>
              <a:rPr lang="en-US" sz="2800" dirty="0"/>
              <a:t>Gravel, railroad ballast</a:t>
            </a:r>
          </a:p>
          <a:p>
            <a:endParaRPr lang="en-US" sz="2800" b="1" dirty="0"/>
          </a:p>
          <a:p>
            <a:endParaRPr lang="en-US" sz="4000" b="1" dirty="0"/>
          </a:p>
        </p:txBody>
      </p:sp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96" y="134859"/>
            <a:ext cx="4634533" cy="34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22" y="3784291"/>
            <a:ext cx="4592776" cy="307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62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" y="134859"/>
            <a:ext cx="4779962" cy="44768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185" y="334823"/>
            <a:ext cx="4345805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Obsidian</a:t>
            </a:r>
          </a:p>
          <a:p>
            <a:r>
              <a:rPr lang="en-US" sz="2800" dirty="0"/>
              <a:t>Igneous, felsic</a:t>
            </a:r>
          </a:p>
          <a:p>
            <a:r>
              <a:rPr lang="en-US" sz="2800" dirty="0"/>
              <a:t>Formation:</a:t>
            </a:r>
          </a:p>
          <a:p>
            <a:r>
              <a:rPr lang="en-US" sz="2800" dirty="0"/>
              <a:t>Rapid cooling volcanic glass</a:t>
            </a:r>
          </a:p>
          <a:p>
            <a:endParaRPr lang="en-US" sz="2800" dirty="0"/>
          </a:p>
          <a:p>
            <a:r>
              <a:rPr lang="en-US" sz="2800" dirty="0"/>
              <a:t>Uses:</a:t>
            </a:r>
          </a:p>
          <a:p>
            <a:r>
              <a:rPr lang="en-US" sz="2800" dirty="0"/>
              <a:t>Arrowhead, projectile points</a:t>
            </a:r>
          </a:p>
          <a:p>
            <a:r>
              <a:rPr lang="en-US" sz="2800" dirty="0"/>
              <a:t>Surgical blades</a:t>
            </a:r>
          </a:p>
          <a:p>
            <a:endParaRPr lang="en-US" sz="2800" b="1" dirty="0"/>
          </a:p>
          <a:p>
            <a:endParaRPr lang="en-US" sz="4000" b="1" dirty="0"/>
          </a:p>
        </p:txBody>
      </p:sp>
      <p:pic>
        <p:nvPicPr>
          <p:cNvPr id="6" name="Picture 2" descr="Image result for obsidian surgical bl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09" y="134859"/>
            <a:ext cx="4294417" cy="40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obsidian surgical bl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86" y="4269292"/>
            <a:ext cx="4205081" cy="23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2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746" y="1259035"/>
            <a:ext cx="1017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Recall:  Regional Metamorphism is the result of high pressures and elevated temperature associated with </a:t>
            </a:r>
            <a:r>
              <a:rPr lang="en-US" sz="2800" u="sng" dirty="0"/>
              <a:t>mountain building</a:t>
            </a:r>
            <a:r>
              <a:rPr lang="en-US" sz="2800" dirty="0"/>
              <a:t>.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619"/>
            <a:ext cx="12192000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0185" y="334823"/>
            <a:ext cx="5445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Regional Metamorphism</a:t>
            </a:r>
          </a:p>
        </p:txBody>
      </p:sp>
    </p:spTree>
    <p:extLst>
      <p:ext uri="{BB962C8B-B14F-4D97-AF65-F5344CB8AC3E}">
        <p14:creationId xmlns:p14="http://schemas.microsoft.com/office/powerpoint/2010/main" val="5928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m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6" y="3167156"/>
            <a:ext cx="3837482" cy="25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hornble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80" y="3181833"/>
            <a:ext cx="3805003" cy="285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uncut garn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43" y="3333433"/>
            <a:ext cx="2418027" cy="24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red jolly ranc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44" y="3333434"/>
            <a:ext cx="2393360" cy="239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black licor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98" y="3333433"/>
            <a:ext cx="4157144" cy="27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aklava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6" y="3167156"/>
            <a:ext cx="3901581" cy="25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9218" y="1292427"/>
            <a:ext cx="9094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Platy minerals (micas) and elongate minerals (hornblende) recrystallize and/or rotate into a new orientation perpendicular to the applied stress, while other minerals recrystallize into new crystals which are stable at the higher pressures and temperatures.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80520" y="583913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</a:rPr>
              <a:t>micas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0220508" y="5887844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</a:rPr>
              <a:t>garnet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187454" y="5870772"/>
            <a:ext cx="179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</a:rPr>
              <a:t>hornblende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0185" y="334823"/>
            <a:ext cx="5445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Regional Metamorphism</a:t>
            </a:r>
          </a:p>
        </p:txBody>
      </p:sp>
    </p:spTree>
    <p:extLst>
      <p:ext uri="{BB962C8B-B14F-4D97-AF65-F5344CB8AC3E}">
        <p14:creationId xmlns:p14="http://schemas.microsoft.com/office/powerpoint/2010/main" val="42175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neiss 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0"/>
            <a:ext cx="10487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hale slate sch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41" y="1491547"/>
            <a:ext cx="7326628" cy="50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0185" y="334823"/>
            <a:ext cx="5445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Regional Metamorphism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687" y="1491547"/>
            <a:ext cx="194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94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lumbia.edu/~vjd1/meta_rock_textu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98" y="2732081"/>
            <a:ext cx="85153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758" y="1322635"/>
            <a:ext cx="10828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increased pressure and temperature the minerals begin to fuse together forming foliated layers.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0185" y="334823"/>
            <a:ext cx="5445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Regional Metamorphism</a:t>
            </a:r>
          </a:p>
        </p:txBody>
      </p:sp>
    </p:spTree>
    <p:extLst>
      <p:ext uri="{BB962C8B-B14F-4D97-AF65-F5344CB8AC3E}">
        <p14:creationId xmlns:p14="http://schemas.microsoft.com/office/powerpoint/2010/main" val="6399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016" y="1368173"/>
            <a:ext cx="100134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Examine the rocks at your table and arrange them in correct order of metamorphism.</a:t>
            </a:r>
          </a:p>
          <a:p>
            <a:endParaRPr lang="en-US" sz="3600" dirty="0"/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Shale 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Slate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Phyllite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Schist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Gneiss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185" y="334823"/>
            <a:ext cx="5445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Regional Metamorphism</a:t>
            </a:r>
          </a:p>
        </p:txBody>
      </p:sp>
    </p:spTree>
    <p:extLst>
      <p:ext uri="{BB962C8B-B14F-4D97-AF65-F5344CB8AC3E}">
        <p14:creationId xmlns:p14="http://schemas.microsoft.com/office/powerpoint/2010/main" val="9079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098" y="1339717"/>
            <a:ext cx="1017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Recall:  Contact Metamorphism is the result of baking the surrounding rock by an igneous intrusion.</a:t>
            </a:r>
          </a:p>
        </p:txBody>
      </p:sp>
      <p:pic>
        <p:nvPicPr>
          <p:cNvPr id="11268" name="Picture 4" descr="Image result for contact metamorph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34" y="2467282"/>
            <a:ext cx="5553634" cy="42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812" y="161365"/>
            <a:ext cx="11766176" cy="1004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0185" y="334823"/>
            <a:ext cx="5241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Contact Metamorphism</a:t>
            </a:r>
          </a:p>
        </p:txBody>
      </p:sp>
    </p:spTree>
    <p:extLst>
      <p:ext uri="{BB962C8B-B14F-4D97-AF65-F5344CB8AC3E}">
        <p14:creationId xmlns:p14="http://schemas.microsoft.com/office/powerpoint/2010/main" val="26410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405</Words>
  <Application>Microsoft Office PowerPoint</Application>
  <PresentationFormat>Widescreen</PresentationFormat>
  <Paragraphs>110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tuss</dc:creator>
  <cp:lastModifiedBy>Tuss, David</cp:lastModifiedBy>
  <cp:revision>31</cp:revision>
  <dcterms:created xsi:type="dcterms:W3CDTF">2017-04-16T00:13:07Z</dcterms:created>
  <dcterms:modified xsi:type="dcterms:W3CDTF">2017-04-19T13:12:26Z</dcterms:modified>
</cp:coreProperties>
</file>